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9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14E-FE1A-4C7D-8899-69D0526DA697}" type="datetimeFigureOut">
              <a:rPr lang="ar-IQ" smtClean="0"/>
              <a:t>16/03/1439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3A2A-E094-4DBE-99E9-5C0A973C2233}" type="slidenum">
              <a:rPr lang="ar-IQ" smtClean="0"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14E-FE1A-4C7D-8899-69D0526DA697}" type="datetimeFigureOut">
              <a:rPr lang="ar-IQ" smtClean="0"/>
              <a:t>16/03/1439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3A2A-E094-4DBE-99E9-5C0A973C223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14E-FE1A-4C7D-8899-69D0526DA697}" type="datetimeFigureOut">
              <a:rPr lang="ar-IQ" smtClean="0"/>
              <a:t>16/03/1439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3A2A-E094-4DBE-99E9-5C0A973C223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14E-FE1A-4C7D-8899-69D0526DA697}" type="datetimeFigureOut">
              <a:rPr lang="ar-IQ" smtClean="0"/>
              <a:t>16/03/1439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3A2A-E094-4DBE-99E9-5C0A973C223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14E-FE1A-4C7D-8899-69D0526DA697}" type="datetimeFigureOut">
              <a:rPr lang="ar-IQ" smtClean="0"/>
              <a:t>16/03/1439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3A2A-E094-4DBE-99E9-5C0A973C2233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14E-FE1A-4C7D-8899-69D0526DA697}" type="datetimeFigureOut">
              <a:rPr lang="ar-IQ" smtClean="0"/>
              <a:t>16/03/1439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3A2A-E094-4DBE-99E9-5C0A973C223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14E-FE1A-4C7D-8899-69D0526DA697}" type="datetimeFigureOut">
              <a:rPr lang="ar-IQ" smtClean="0"/>
              <a:t>16/03/1439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3A2A-E094-4DBE-99E9-5C0A973C2233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14E-FE1A-4C7D-8899-69D0526DA697}" type="datetimeFigureOut">
              <a:rPr lang="ar-IQ" smtClean="0"/>
              <a:t>16/03/1439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3A2A-E094-4DBE-99E9-5C0A973C223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14E-FE1A-4C7D-8899-69D0526DA697}" type="datetimeFigureOut">
              <a:rPr lang="ar-IQ" smtClean="0"/>
              <a:t>16/03/1439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3A2A-E094-4DBE-99E9-5C0A973C223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14E-FE1A-4C7D-8899-69D0526DA697}" type="datetimeFigureOut">
              <a:rPr lang="ar-IQ" smtClean="0"/>
              <a:t>16/03/1439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3A2A-E094-4DBE-99E9-5C0A973C2233}" type="slidenum">
              <a:rPr lang="ar-IQ" smtClean="0"/>
              <a:t>‹#›</a:t>
            </a:fld>
            <a:endParaRPr lang="ar-IQ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C14E-FE1A-4C7D-8899-69D0526DA697}" type="datetimeFigureOut">
              <a:rPr lang="ar-IQ" smtClean="0"/>
              <a:t>16/03/1439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3A2A-E094-4DBE-99E9-5C0A973C223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76CC14E-FE1A-4C7D-8899-69D0526DA697}" type="datetimeFigureOut">
              <a:rPr lang="ar-IQ" smtClean="0"/>
              <a:t>16/03/1439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5E83A2A-E094-4DBE-99E9-5C0A973C2233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051771"/>
          </a:xfrm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  <a:spcAft>
                <a:spcPts val="600"/>
              </a:spcAft>
            </a:pPr>
            <a:r>
              <a:rPr lang="en-US" sz="4400" b="1" dirty="0" smtClean="0">
                <a:solidFill>
                  <a:srgbClr val="FFFF00"/>
                </a:solidFill>
                <a:effectLst/>
                <a:latin typeface="Times New Roman"/>
                <a:ea typeface="Calibri"/>
                <a:cs typeface="Arial"/>
              </a:rPr>
              <a:t>TRAUMATIC RETICULOPERITONITIS</a:t>
            </a:r>
            <a:r>
              <a:rPr lang="en-US" sz="4400" dirty="0">
                <a:ea typeface="Calibri"/>
                <a:cs typeface="Arial"/>
              </a:rPr>
              <a:t/>
            </a:r>
            <a:br>
              <a:rPr lang="en-US" sz="4400" dirty="0">
                <a:ea typeface="Calibri"/>
                <a:cs typeface="Arial"/>
              </a:rPr>
            </a:br>
            <a:endParaRPr lang="ar-IQ" sz="4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Dr. Hussein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AlNaji</a:t>
            </a:r>
            <a:endParaRPr lang="ar-IQ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04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489734"/>
            <a:ext cx="8424936" cy="5950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lphaUcPeriod"/>
            </a:pP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Increase Plasma Protein, Fibrinogen and Coagulation Profile.</a:t>
            </a:r>
            <a:endParaRPr lang="en-US" sz="24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lphaUcPeriod"/>
            </a:pPr>
            <a:r>
              <a:rPr lang="en-US" sz="2400" b="1" dirty="0" err="1" smtClean="0">
                <a:effectLst/>
                <a:latin typeface="Times New Roman"/>
                <a:ea typeface="Calibri"/>
                <a:cs typeface="Times New Roman"/>
              </a:rPr>
              <a:t>Abdominocentesis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 and Laboratory evaluation of peritoneal fluid: </a:t>
            </a: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consists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Times New Roman"/>
              </a:rPr>
              <a:t>of determinations of total white blood cell count, differential cell count, total protein, and culture for pathogens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en-US" sz="24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lphaUcPeriod"/>
            </a:pP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RADIOGRAPHY OF CRANIAL ABDOMEN AND RETICULUM.</a:t>
            </a:r>
            <a:endParaRPr lang="en-US" sz="24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lphaUcPeriod"/>
            </a:pP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Ultrasonography for Traumatic </a:t>
            </a:r>
            <a:r>
              <a:rPr lang="en-US" sz="2400" b="1" dirty="0" err="1" smtClean="0">
                <a:effectLst/>
                <a:latin typeface="Times New Roman"/>
                <a:ea typeface="Calibri"/>
                <a:cs typeface="Times New Roman"/>
              </a:rPr>
              <a:t>Reticuloperitonitis</a:t>
            </a: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en-US" sz="24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lphaUcPeriod"/>
            </a:pP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Metal detectors</a:t>
            </a:r>
            <a:endParaRPr lang="en-US" sz="24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lphaUcPeriod"/>
            </a:pPr>
            <a:r>
              <a:rPr lang="en-US" sz="2400" b="1" dirty="0" smtClean="0">
                <a:effectLst/>
                <a:latin typeface="Times New Roman"/>
                <a:ea typeface="Calibri"/>
                <a:cs typeface="Times New Roman"/>
              </a:rPr>
              <a:t>LAPAROSCOPY.</a:t>
            </a:r>
            <a:endParaRPr lang="en-US" sz="2400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8532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260648"/>
            <a:ext cx="8784976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NECROPSY FINDINGS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Localized traumatic </a:t>
            </a: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reticuloperitonitis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is characterized by varying degrees of locally extensive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fibrinous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adhesions between the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cranioventral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aspects of the reticulum and the ventral abdominal wall and the diaphragm. Adhesions and multiple abscesses may extend to either side of the reticulum involving the spleen,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omasum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liver, abomasum, and ventral aspects of the rumen.</a:t>
            </a:r>
            <a:r>
              <a:rPr lang="en-US" sz="2400" dirty="0" smtClean="0">
                <a:solidFill>
                  <a:srgbClr val="241F1F"/>
                </a:solidFill>
                <a:effectLst/>
                <a:latin typeface="MinionPro-Regular"/>
                <a:ea typeface="Calibri"/>
                <a:cs typeface="MinionPro-Regular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Large quantities of turbid, foul-smelling peritoneal fluid may be present, containing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fibrinous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clots.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6417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61821" y="620688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In 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acute diffuse peritonitis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a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fibrinous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or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suppurative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inflammation may affect almost the entire peritoneal cavity with extensive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fibrinous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adhesions of various stages of development involving the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forestomach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abomasum, small and large intestines, liver, bladder, reproductive tract, and pelvic cavity. Large quantities of turbid, foul-smelling fluid containing clots of fibrin are usually present.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5157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340768"/>
            <a:ext cx="8784976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Differential Diagnosis 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Acute local traumatic </a:t>
            </a: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reticuloperitonitis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Acute local traumatic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reticuloperitonitis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must be differentiated from those diseases in which sudden anorexia, sudden drop in milk production,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ruminal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atony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abdominal pain, and abnormal feces are common. </a:t>
            </a: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They</a:t>
            </a:r>
            <a:r>
              <a:rPr lang="en-US" sz="2400" dirty="0" smtClean="0"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include the following: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0721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328151"/>
            <a:ext cx="8064896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Simple indigestion 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Obstruction of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reticuloomasal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orifice.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Acute carbohydrate engorgement.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Acute intestinal obstruction.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Abomasal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volvulus (following right side dilatation).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Pericarditis.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Acute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pleuritis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Perforated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abomasal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ulcer.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Postpartum septic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metritis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. 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Pyelonephritis.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Acute hepatitis or severe hepatic abscess.</a:t>
            </a:r>
            <a:endParaRPr lang="en-US" sz="2000" dirty="0">
              <a:ea typeface="Calibri"/>
              <a:cs typeface="Arial"/>
            </a:endParaRPr>
          </a:p>
          <a:p>
            <a:pPr algn="l" rtl="0"/>
            <a:r>
              <a:rPr lang="en-US" sz="2000" dirty="0" smtClean="0">
                <a:effectLst/>
                <a:latin typeface="Times New Roman"/>
                <a:ea typeface="Calibri"/>
              </a:rPr>
              <a:t>12- </a:t>
            </a:r>
            <a:r>
              <a:rPr lang="en-US" sz="2000" dirty="0" err="1" smtClean="0">
                <a:effectLst/>
                <a:latin typeface="Times New Roman"/>
                <a:ea typeface="Calibri"/>
              </a:rPr>
              <a:t>Acetonemia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2977891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5764"/>
            <a:ext cx="8352928" cy="6034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TREATMENT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Two methods of treatment are in general use: conservative treatment with or without the use of a magnet and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rumenotomy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: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Oral administration of the strongest magnet possible to cattle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Procaine penicillin 22,000 U/kg BW IM daily for at least 5 days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Oxytetracycline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16.5 mg/kg IV daily for at least 5 days Minimize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Movement by keeping confined in a small stall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Rumenotomy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and wire removal for cattle of higher economic value or after 3 days of medical treatment with no improvement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1737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78408" y="620688"/>
            <a:ext cx="8424936" cy="2957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Control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Routine oral administration of the strongest magnet possible to dairy cattle eating chopped feed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Ensure feed chopping equipment have magnets attached to remove metal from feed 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9060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320457"/>
            <a:ext cx="8784976" cy="6434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Perforation of the wall of the reticulum by a sharp foreign body initially produces an acute local peritonitis,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ETIOLOGY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Traumatic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reticuloperitonitis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is caused by the penetration of the reticulum by metallic foreign objects that have been ingested in prepared feed. Baling or fencing wire that has passed through a chaff cutter, feed chopper, or forage harvester is one of the most common causes.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Economic Importance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The disease is economically important because of the severe loss of production it causes and the high mortality rate.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8855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666566" y="252199"/>
            <a:ext cx="2687030" cy="8985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Ingestion of Foreign Body</a:t>
            </a:r>
            <a:endParaRPr lang="en-US" sz="2000" dirty="0">
              <a:effectLst/>
              <a:ea typeface="Calibri"/>
              <a:cs typeface="Arial"/>
            </a:endParaRPr>
          </a:p>
        </p:txBody>
      </p:sp>
      <p:sp>
        <p:nvSpPr>
          <p:cNvPr id="3" name="سهم إلى اليمين 2"/>
          <p:cNvSpPr/>
          <p:nvPr/>
        </p:nvSpPr>
        <p:spPr>
          <a:xfrm rot="5400000">
            <a:off x="3764597" y="1190783"/>
            <a:ext cx="369570" cy="28951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 sz="200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588895" y="1520325"/>
            <a:ext cx="2764701" cy="76077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Penetration of Reticulum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5" name="سهم إلى اليمين 4"/>
          <p:cNvSpPr/>
          <p:nvPr/>
        </p:nvSpPr>
        <p:spPr>
          <a:xfrm rot="5400000">
            <a:off x="3786460" y="5007019"/>
            <a:ext cx="369570" cy="362826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 sz="2000"/>
          </a:p>
        </p:txBody>
      </p:sp>
      <p:sp>
        <p:nvSpPr>
          <p:cNvPr id="6" name="سهم إلى اليمين 5"/>
          <p:cNvSpPr/>
          <p:nvPr/>
        </p:nvSpPr>
        <p:spPr>
          <a:xfrm rot="2875822">
            <a:off x="5169260" y="2295195"/>
            <a:ext cx="814285" cy="443429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 sz="2000"/>
          </a:p>
        </p:txBody>
      </p:sp>
      <p:sp>
        <p:nvSpPr>
          <p:cNvPr id="7" name="سهم إلى اليمين 6"/>
          <p:cNvSpPr/>
          <p:nvPr/>
        </p:nvSpPr>
        <p:spPr>
          <a:xfrm rot="5400000">
            <a:off x="3746990" y="2340166"/>
            <a:ext cx="369570" cy="2980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 sz="2000"/>
          </a:p>
        </p:txBody>
      </p:sp>
      <p:sp>
        <p:nvSpPr>
          <p:cNvPr id="8" name="سهم إلى اليمين 7"/>
          <p:cNvSpPr/>
          <p:nvPr/>
        </p:nvSpPr>
        <p:spPr>
          <a:xfrm rot="7668025">
            <a:off x="2256547" y="2281683"/>
            <a:ext cx="516890" cy="37056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 sz="200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3022600" y="2722245"/>
            <a:ext cx="2116418" cy="2281401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perforations occur in the lower part of  the cranial wall of the reticulum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5724127" y="2725391"/>
            <a:ext cx="2248403" cy="2278254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injured without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penetration to the serous surface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611561" y="2701924"/>
            <a:ext cx="2131640" cy="2301721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Perforations laterally in the direction of the spleen and medially toward the liver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2588895" y="5373216"/>
            <a:ext cx="2847201" cy="50405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Acute Local Peritonitis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3" name="سهم إلى اليمين 12"/>
          <p:cNvSpPr/>
          <p:nvPr/>
        </p:nvSpPr>
        <p:spPr>
          <a:xfrm rot="5400000">
            <a:off x="3475083" y="6371233"/>
            <a:ext cx="369570" cy="245745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 sz="20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959269" y="285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 sz="2000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0" y="177969"/>
            <a:ext cx="172194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Pathogenesis 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8959269" y="7143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98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42844" y="260648"/>
            <a:ext cx="4248472" cy="836523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endParaRPr lang="en-US" sz="2000" dirty="0" smtClean="0">
              <a:solidFill>
                <a:srgbClr val="000000"/>
              </a:solidFill>
              <a:effectLst/>
              <a:latin typeface="Times New Roman"/>
              <a:ea typeface="Calibri"/>
              <a:cs typeface="Arial"/>
            </a:endParaRPr>
          </a:p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clinical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signs commence about 24 h after penetration. 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5076056" y="370934"/>
            <a:ext cx="3672408" cy="61595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Generalized or diffuse peritonitis</a:t>
            </a:r>
            <a:endParaRPr lang="en-US" sz="16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5364088" y="1412776"/>
            <a:ext cx="3384376" cy="576064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endParaRPr lang="en-US" sz="2000" b="1" i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Arial"/>
            </a:endParaRPr>
          </a:p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000" b="1" i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Complications</a:t>
            </a:r>
            <a:r>
              <a:rPr lang="en-US" sz="1400" b="1" i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or sequels  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5" name="سهم إلى اليمين 4"/>
          <p:cNvSpPr/>
          <p:nvPr/>
        </p:nvSpPr>
        <p:spPr>
          <a:xfrm rot="5400000">
            <a:off x="1954133" y="-181463"/>
            <a:ext cx="425892" cy="45833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سهم إلى اليمين 5"/>
          <p:cNvSpPr/>
          <p:nvPr/>
        </p:nvSpPr>
        <p:spPr>
          <a:xfrm rot="5400000">
            <a:off x="6794184" y="1982751"/>
            <a:ext cx="425892" cy="45833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سهم إلى اليمين 6"/>
          <p:cNvSpPr/>
          <p:nvPr/>
        </p:nvSpPr>
        <p:spPr>
          <a:xfrm rot="10800000">
            <a:off x="4291316" y="1530507"/>
            <a:ext cx="1072772" cy="45833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سهم إلى اليمين 7"/>
          <p:cNvSpPr/>
          <p:nvPr/>
        </p:nvSpPr>
        <p:spPr>
          <a:xfrm>
            <a:off x="4319790" y="479943"/>
            <a:ext cx="756265" cy="45833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179512" y="1530506"/>
            <a:ext cx="4111804" cy="413074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Less common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sequelae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  <a:p>
            <a:pPr marL="457200" indent="-228600" algn="l" rtl="0"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1- 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laceration 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or erosion of the left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gastroepiploic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artery causing sudden death from internal hemorrhage.</a:t>
            </a:r>
            <a:endParaRPr lang="en-US" sz="2000" b="1" dirty="0">
              <a:effectLst/>
              <a:latin typeface="Calibri"/>
              <a:ea typeface="Calibri"/>
              <a:cs typeface="Arial"/>
            </a:endParaRPr>
          </a:p>
          <a:p>
            <a:pPr marL="457200" indent="-228600" algn="l" rtl="0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2- diaphragmatic 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abscess.</a:t>
            </a:r>
            <a:endParaRPr lang="en-US" sz="2000" b="1" dirty="0">
              <a:effectLst/>
              <a:latin typeface="Calibri"/>
              <a:ea typeface="Calibri"/>
              <a:cs typeface="Arial"/>
            </a:endParaRPr>
          </a:p>
          <a:p>
            <a:pPr marL="457200" indent="-228600" algn="l" rtl="0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3- Acute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suppurative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pleuritis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and pneumonia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0" name="سهم إلى اليمين 9"/>
          <p:cNvSpPr/>
          <p:nvPr/>
        </p:nvSpPr>
        <p:spPr>
          <a:xfrm rot="5400000">
            <a:off x="6794184" y="970665"/>
            <a:ext cx="425892" cy="45833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5364088" y="2424862"/>
            <a:ext cx="3528392" cy="323638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Common sequels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  <a:p>
            <a:pPr marL="276225" indent="-228600" algn="l" rtl="0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1- Traumatic 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pericarditis,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  <a:p>
            <a:pPr marL="276225" indent="-228600" algn="l" rtl="0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2-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vagus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indigestion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  <a:p>
            <a:pPr marL="276225" indent="-228600" algn="l" rtl="0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3- diaphragmatic 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hernia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  <a:p>
            <a:pPr marL="276225" indent="-228600" algn="l" rtl="0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4- traumatic 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abscess of the spleen and liver.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3827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0"/>
            <a:ext cx="903649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Clinical signs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Acute local peritonitis  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Sudden onset with complete anorexia and a marked drop in milk yield</a:t>
            </a:r>
            <a:r>
              <a:rPr lang="en-US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The animal is reluctant to move and does so slowly</a:t>
            </a:r>
            <a:r>
              <a:rPr lang="ar-IQ" sz="2400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Walking, particularly downhill, is often accompanied by grunting.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Most animals prefer to remain standing for long periods and lie down with great care; habitual </a:t>
            </a:r>
            <a:r>
              <a:rPr lang="en-US" sz="24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recumbency</a:t>
            </a: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is characteristic in others.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Arching of the back occurs in about 50% of cases.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Defecation and urination cause pain, and the acts are performed infrequently and usually with grunting.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369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774427"/>
            <a:ext cx="8568952" cy="4695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6- A moderate systemic reaction is common in acute localized peritonitis. The temperature ranges from 39.5°C to 40°C.</a:t>
            </a:r>
            <a:endParaRPr lang="en-US" sz="2400" dirty="0">
              <a:ea typeface="Calibri"/>
              <a:cs typeface="Arial"/>
            </a:endParaRPr>
          </a:p>
          <a:p>
            <a:pPr lvl="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7- Rumination is absent and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reticulorumen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movements are markedly depressed and usually absent.</a:t>
            </a:r>
            <a:endParaRPr lang="en-US" sz="2400" dirty="0">
              <a:ea typeface="Calibri"/>
              <a:cs typeface="Arial"/>
            </a:endParaRPr>
          </a:p>
          <a:p>
            <a:pPr lvl="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8- Pain can be elicited by deep palpation of the abdominal wall just caudal to the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xiphisternum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lvl="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9- Pinching the withers to cause depression of the back and eliciting a grunt is also an effective diagnostic aid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1182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558984"/>
            <a:ext cx="8712968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Chronic Local Peritonitis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In chronic peritonitis the appetite and milk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yield do not return to normal after prolonged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therapy with antimicrobials. The body condition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is usually poor, the feces are reduced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in quantity, and there is an increase in undigested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particles.</a:t>
            </a:r>
            <a:endParaRPr lang="en-US" sz="2400" dirty="0" smtClean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Acute Diffuse (Generalized) Peritonitis</a:t>
            </a:r>
            <a:endParaRPr lang="en-US" sz="2400" dirty="0" smtClean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</a:rPr>
              <a:t>Acute diffuse peritonitis is characterized by the appearance of profound toxemia within a day or two of the onset of local peritonitis. Alimentary tract motility is reduced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693306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431962"/>
            <a:ext cx="8208912" cy="3331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800" b="1" dirty="0" smtClean="0">
                <a:effectLst/>
                <a:latin typeface="Times New Roman"/>
                <a:ea typeface="Calibri"/>
                <a:cs typeface="Arial"/>
              </a:rPr>
              <a:t>Sudden Death</a:t>
            </a:r>
            <a:endParaRPr lang="en-US" sz="28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800" dirty="0" smtClean="0">
                <a:effectLst/>
                <a:latin typeface="Times New Roman"/>
                <a:ea typeface="Calibri"/>
                <a:cs typeface="Arial"/>
              </a:rPr>
              <a:t>There is a record of sudden death in a 20-month-old pregnant heifer in which the reticular vein was punctured by a migrating piece of metal wire, causing fatal hemorrhage into the reticulum.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3935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566678"/>
            <a:ext cx="8496944" cy="5249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CLINICAL PATHOLOGY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lphaUcPeriod"/>
            </a:pPr>
            <a:r>
              <a:rPr lang="en-US" sz="2400" b="1" dirty="0" err="1" smtClean="0">
                <a:effectLst/>
                <a:latin typeface="Times New Roman"/>
                <a:ea typeface="Calibri"/>
                <a:cs typeface="Arial"/>
              </a:rPr>
              <a:t>Hemogram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: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acute local peritonitis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neutrophilia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(mature neutrophils above 4000 cells/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Times New Roman"/>
              </a:rPr>
              <a:t>μ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L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) and a left shift (immature neutrophils above 200 cells/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Times New Roman"/>
              </a:rPr>
              <a:t>μ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L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) are common. This is a 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regenerative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left shift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In 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acute diffuse peritonitis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a leukopenia (total count below 4000 cells/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Times New Roman"/>
              </a:rPr>
              <a:t>μ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L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) with a greater absolute number of immature neutrophils than mature neutrophils (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degenerative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left shift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) occurs, which suggests an unfavorable prognosis if severe.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2416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45</TotalTime>
  <Words>956</Words>
  <Application>Microsoft Office PowerPoint</Application>
  <PresentationFormat>عرض على الشاشة (3:4)‏</PresentationFormat>
  <Paragraphs>88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NewsPrint</vt:lpstr>
      <vt:lpstr>TRAUMATIC RETICULOPERITONITIS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TRAUMATIC RETICULOPERITONITIS</dc:title>
  <dc:creator>Maher</dc:creator>
  <cp:lastModifiedBy>Maher</cp:lastModifiedBy>
  <cp:revision>4</cp:revision>
  <dcterms:created xsi:type="dcterms:W3CDTF">2017-12-03T10:33:35Z</dcterms:created>
  <dcterms:modified xsi:type="dcterms:W3CDTF">2017-12-04T18:45:27Z</dcterms:modified>
</cp:coreProperties>
</file>